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2"/>
  </p:notesMasterIdLst>
  <p:sldIdLst>
    <p:sldId id="345" r:id="rId2"/>
    <p:sldId id="346" r:id="rId3"/>
    <p:sldId id="347" r:id="rId4"/>
    <p:sldId id="348" r:id="rId5"/>
    <p:sldId id="355" r:id="rId6"/>
    <p:sldId id="356" r:id="rId7"/>
    <p:sldId id="357" r:id="rId8"/>
    <p:sldId id="358" r:id="rId9"/>
    <p:sldId id="359" r:id="rId10"/>
    <p:sldId id="360" r:id="rId11"/>
    <p:sldId id="352" r:id="rId12"/>
    <p:sldId id="353" r:id="rId13"/>
    <p:sldId id="298" r:id="rId14"/>
    <p:sldId id="316" r:id="rId15"/>
    <p:sldId id="307" r:id="rId16"/>
    <p:sldId id="308" r:id="rId17"/>
    <p:sldId id="313" r:id="rId18"/>
    <p:sldId id="314" r:id="rId19"/>
    <p:sldId id="321" r:id="rId20"/>
    <p:sldId id="309" r:id="rId21"/>
    <p:sldId id="310" r:id="rId22"/>
    <p:sldId id="311" r:id="rId23"/>
    <p:sldId id="312" r:id="rId24"/>
    <p:sldId id="343" r:id="rId25"/>
    <p:sldId id="318" r:id="rId26"/>
    <p:sldId id="361" r:id="rId27"/>
    <p:sldId id="362" r:id="rId28"/>
    <p:sldId id="306" r:id="rId29"/>
    <p:sldId id="305" r:id="rId30"/>
    <p:sldId id="34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EEB90C-2324-5B41-B2C4-B80C9DC49E45}">
          <p14:sldIdLst>
            <p14:sldId id="345"/>
            <p14:sldId id="346"/>
            <p14:sldId id="347"/>
            <p14:sldId id="348"/>
            <p14:sldId id="355"/>
            <p14:sldId id="356"/>
            <p14:sldId id="357"/>
            <p14:sldId id="358"/>
            <p14:sldId id="359"/>
            <p14:sldId id="360"/>
            <p14:sldId id="352"/>
            <p14:sldId id="353"/>
            <p14:sldId id="298"/>
            <p14:sldId id="316"/>
            <p14:sldId id="307"/>
            <p14:sldId id="308"/>
            <p14:sldId id="313"/>
            <p14:sldId id="314"/>
            <p14:sldId id="321"/>
            <p14:sldId id="309"/>
            <p14:sldId id="310"/>
            <p14:sldId id="311"/>
            <p14:sldId id="312"/>
            <p14:sldId id="343"/>
            <p14:sldId id="318"/>
            <p14:sldId id="361"/>
            <p14:sldId id="362"/>
            <p14:sldId id="306"/>
            <p14:sldId id="305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00" userDrawn="1">
          <p15:clr>
            <a:srgbClr val="A4A3A4"/>
          </p15:clr>
        </p15:guide>
        <p15:guide id="2" orient="horz" pos="1056" userDrawn="1">
          <p15:clr>
            <a:srgbClr val="A4A3A4"/>
          </p15:clr>
        </p15:guide>
        <p15:guide id="3" pos="3816" userDrawn="1">
          <p15:clr>
            <a:srgbClr val="A4A3A4"/>
          </p15:clr>
        </p15:guide>
        <p15:guide id="4" pos="309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9DC550-7136-A16F-9910-ACBBAB3C3201}" name="Victor Qin" initials="VQ" userId="b50c52f35d7e410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/>
    <p:restoredTop sz="72381"/>
  </p:normalViewPr>
  <p:slideViewPr>
    <p:cSldViewPr snapToGrid="0">
      <p:cViewPr varScale="1">
        <p:scale>
          <a:sx n="86" d="100"/>
          <a:sy n="86" d="100"/>
        </p:scale>
        <p:origin x="1656" y="200"/>
      </p:cViewPr>
      <p:guideLst>
        <p:guide orient="horz" pos="3600"/>
        <p:guide orient="horz" pos="1056"/>
        <p:guide pos="3816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27530-1718-F348-8503-425B60C8F738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5CA69-E956-B941-882D-1E71E8E24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n with </a:t>
            </a:r>
            <a:r>
              <a:rPr lang="en-US" dirty="0" err="1"/>
              <a:t>nbd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5CA69-E956-B941-882D-1E71E8E24C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8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why </a:t>
            </a:r>
            <a:r>
              <a:rPr lang="en-US" dirty="0" err="1"/>
              <a:t>informarl</a:t>
            </a:r>
            <a:r>
              <a:rPr lang="en-US" dirty="0"/>
              <a:t> with getting globalized info is hard in localized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5CA69-E956-B941-882D-1E71E8E24C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3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5CA69-E956-B941-882D-1E71E8E24C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0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5CA69-E956-B941-882D-1E71E8E24C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0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1422-71FE-BC8F-C0A9-D689F4B4D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A7DA9-021B-D659-5A30-37673CF99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EC5E2-1268-8FA3-EA04-A6D7061E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3EC29-8C25-AF45-9C41-510552B64438}" type="datetime1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1B2BD-0454-1B88-E726-A873E2DD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1A74-B13B-D240-4E4C-B9CC7EBC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0FAC90-A662-4581-9B36-75A7ECE36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1" y="155448"/>
            <a:ext cx="1830070" cy="365125"/>
          </a:xfr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036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92EAD-26BB-CABB-8293-73DEEF7D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E71B3-F99B-43C6-3B0E-4C8478F88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22590-446D-144B-A4DB-96862CD7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BE67-9064-3D4B-949A-536662C8AF5C}" type="datetime1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C92CF-85AC-4B4F-6EA0-832F78A1B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2783F-5346-1220-44D7-129ABB6A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8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1184A-384F-A845-D732-DACB0B72B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740C7-3302-53CF-7E7B-996B61FC1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D188-B5AC-963E-BE47-9DC9C065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44235-F663-A84B-91D6-BDF0C0DF8BED}" type="datetime1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6E55F-B2E3-2DE7-D6F4-8A83DD61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590AF-3140-D84D-991A-C0567008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5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384B-0800-EF95-8C7C-3211641E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6ECC-B571-08A2-14EB-704FA5942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042D6-B978-EFE7-5C00-270CEC66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EB13-7A4E-3143-A4A8-8C75F45FC7D5}" type="datetime1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C27D3-A01A-E1D8-7C00-E7EF4C07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62AD2-91EA-9E47-E109-AD0A0E41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1698DB-B6D9-7AEC-F7A6-55241877D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1" y="155448"/>
            <a:ext cx="1830070" cy="365125"/>
          </a:xfr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1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4BAD-1FBA-F3EE-A404-EC8063CC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4E0F7-86BC-CEEB-A8D9-150579BD0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3DDB7-A486-7B98-B53C-37A56CDB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4990-7262-3F4A-A476-8FCD42CD3B2B}" type="datetime1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F0A33-7372-DCF4-FA70-BFC00577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70903-DA84-FFDD-B2C3-0AA70BAA2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4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C38E-36EE-5EE7-0421-AEF24B33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4BF0-629C-6096-894F-0C428B4A6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72D8F-1A3A-BEBB-5E3B-C7D93F90F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C5B6B-D107-ACCF-E5D0-1319CD49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359D-35DD-1C4A-A19B-A15C59721BA2}" type="datetime1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53E54-33C8-EC57-356C-FB21C3E1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41B11-0F80-BB66-8547-330B94F1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54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BF6D-4039-EEDB-E911-9637AE9D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3BFF-CE46-CCC8-3BB9-61C06480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89D7E-DC48-D77F-B130-2C90D1F7C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B58C8-CF77-525F-CFD1-F90B47E32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12F97-F0E7-9069-B170-518EE6FE6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ACD0A-6131-284C-E1F6-F905881F4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2D62-903B-AC41-ACAC-927E13DB6862}" type="datetime1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94A72-7F30-370A-775A-C34CCA176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8A1F74-8C29-CAE4-9622-D4EB28B0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9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E60E-5FD2-4248-A0E9-CAEE8996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20298-9F11-98E7-3B09-D7B67F80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AA98-F7FC-CF4F-8CC3-7CE98C04CD19}" type="datetime1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433F4-FE79-FD75-2B6F-BB446238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91DF5-8164-7B30-8F83-3CE54595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1BC5AEF-FF57-9519-73FC-E6AEEF601F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1" y="155448"/>
            <a:ext cx="1830070" cy="365125"/>
          </a:xfr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32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5B3EE-324B-360F-229C-07C32394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CEF90-5F57-944D-92E3-DBEB2B3613D4}" type="datetime1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3623D-6FA4-59B2-EFE1-3B28C85E8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D0E14-E309-6E98-3E66-3A03C5B8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CA21841-BABC-73C2-9E3F-60FA2058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1" y="155448"/>
            <a:ext cx="1830070" cy="365125"/>
          </a:xfr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9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72CF-5B9B-81FF-A5C9-AAE2F190A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31E26-6728-B9A3-1AB5-1AF3628AF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A286D-726A-A7FF-F981-0348155FB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F688B-3578-2DD9-31CE-D2C0F8A0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58511-C9F8-9E47-B96A-A1E8189C62C3}" type="datetime1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30F99-B457-FF6B-BE8C-B1D31FA1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0CC92-C8CF-F7D3-1C24-AC98F534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09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6F3D-FC3D-B304-A84A-5AD134C3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EBEC4-6957-9D35-905D-7896BD300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F62F4-163B-5AFE-ABFF-86250CD27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F014D-4F7F-3911-FC63-64A657C6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3CBCF-A857-1143-A91B-1B840A9FB45C}" type="datetime1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8C32A-F71C-D40F-EB51-D9E765D5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E442E-4E75-A18B-5CF4-06C3ADDD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3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3D5BA7-BFE1-1BC4-9F1E-8E91DE97E98D}"/>
              </a:ext>
            </a:extLst>
          </p:cNvPr>
          <p:cNvSpPr/>
          <p:nvPr userDrawn="1"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A31F34"/>
          </a:solidFill>
          <a:ln>
            <a:solidFill>
              <a:srgbClr val="A3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18F632-711E-D206-FD09-9F505111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4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1BD08-EBAE-9E33-E2F5-950667A25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5625"/>
            <a:ext cx="10515600" cy="4802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ABADC-ADFC-32F9-D819-6AF3314B7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39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E0FE5117-C4A1-014C-80AA-56DD0FF8BB11}" type="datetime1">
              <a:rPr lang="en-US" smtClean="0"/>
              <a:pPr/>
              <a:t>7/6/23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9215-493E-3552-D9DC-4C7EB3F9F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FDC36-38DA-D137-F022-0168EFD41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823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EA10AD7E-1A1A-CD4A-AD6E-E47285908F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Content Placeholder 7" descr="A picture containing shape&#10;&#10;Description automatically generated">
            <a:extLst>
              <a:ext uri="{FF2B5EF4-FFF2-40B4-BE49-F238E27FC236}">
                <a16:creationId xmlns:a16="http://schemas.microsoft.com/office/drawing/2014/main" id="{38D0DBAE-933A-8B4C-3F01-04A584B3E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59778"/>
          <a:stretch/>
        </p:blipFill>
        <p:spPr>
          <a:xfrm>
            <a:off x="86360" y="6155828"/>
            <a:ext cx="535093" cy="29563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DA262FD-6BA1-1D80-7BDE-077811CB19C6}"/>
              </a:ext>
            </a:extLst>
          </p:cNvPr>
          <p:cNvGrpSpPr/>
          <p:nvPr userDrawn="1"/>
        </p:nvGrpSpPr>
        <p:grpSpPr>
          <a:xfrm>
            <a:off x="11054927" y="5587540"/>
            <a:ext cx="1092200" cy="945780"/>
            <a:chOff x="8538564" y="2799131"/>
            <a:chExt cx="1092200" cy="945780"/>
          </a:xfrm>
        </p:grpSpPr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B2E9A72E-3144-01DF-0DD8-27C4911EAD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/>
            <a:srcRect l="30743" t="37118" r="55689" b="33985"/>
            <a:stretch/>
          </p:blipFill>
          <p:spPr>
            <a:xfrm>
              <a:off x="8794408" y="2799131"/>
              <a:ext cx="599440" cy="729516"/>
            </a:xfrm>
            <a:prstGeom prst="rect">
              <a:avLst/>
            </a:prstGeom>
          </p:spPr>
        </p:pic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E3CC2E9A-4D48-5959-36A4-FBD53FF287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4"/>
            <a:srcRect l="44233" t="44842" r="31045" b="42644"/>
            <a:stretch/>
          </p:blipFill>
          <p:spPr>
            <a:xfrm>
              <a:off x="8538564" y="3429000"/>
              <a:ext cx="1092200" cy="315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471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F371-7298-0DEF-B346-53D0DC636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9119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dirty="0" err="1"/>
              <a:t>InforMARL</a:t>
            </a:r>
            <a:r>
              <a:rPr lang="en-US" sz="4400" dirty="0"/>
              <a:t>: Scalable Multi-Agent Reinforcement Learning through Intelligent Information Aggregation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8141B-BB61-F740-74BC-27333E66D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8794"/>
            <a:ext cx="8966200" cy="1693862"/>
          </a:xfrm>
        </p:spPr>
        <p:txBody>
          <a:bodyPr>
            <a:normAutofit/>
          </a:bodyPr>
          <a:lstStyle/>
          <a:p>
            <a:r>
              <a:rPr lang="en-US" b="1" dirty="0"/>
              <a:t>Siddharth Nayak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sidnayak@mit.edu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4034D-33FF-D87A-62AA-53F3442FB0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B1E1FC24-1BB9-B6C0-3275-E6FBEF34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" y="155448"/>
            <a:ext cx="2322105" cy="7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8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422E-7ABC-3020-2AC0-22067671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Prior Approaches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1E0BB-9696-0468-4190-54309B14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8855B-D0EB-27FF-F7C3-669260FB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10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A79C99-ABEF-4B31-DE63-9D6FFEC7E1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047E6-43CF-197B-7734-BDD3CABD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00" y="2170800"/>
            <a:ext cx="8154677" cy="33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04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422E-7ABC-3020-2AC0-22067671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Prior Approaches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D9753A-8BA5-3F9B-36D7-A4820676C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283" y="2001881"/>
            <a:ext cx="8567433" cy="346194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1E0BB-9696-0468-4190-54309B14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8855B-D0EB-27FF-F7C3-669260FB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A79C99-ABEF-4B31-DE63-9D6FFEC7E1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63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4CEA-C215-F999-E285-31698275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Experiment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799C6C-F720-5EC1-DDF3-6A3DCA9BF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2024" y="2246564"/>
            <a:ext cx="7207952" cy="33795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26AFB-0B2A-A233-3AAA-6B08596FE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F486A-DF77-4827-B35D-AB4A298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4DDE82-A2A8-AB47-A350-758AFA273B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CE264C-1AE0-1EB1-8C27-B40F3EC2A69F}"/>
                  </a:ext>
                </a:extLst>
              </p:cNvPr>
              <p:cNvSpPr txBox="1"/>
              <p:nvPr/>
            </p:nvSpPr>
            <p:spPr>
              <a:xfrm>
                <a:off x="9562402" y="4950823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CE264C-1AE0-1EB1-8C27-B40F3EC2A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402" y="4950823"/>
                <a:ext cx="84991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7F83396-5319-CF9D-747F-8A7436E4F9BF}"/>
              </a:ext>
            </a:extLst>
          </p:cNvPr>
          <p:cNvSpPr/>
          <p:nvPr/>
        </p:nvSpPr>
        <p:spPr>
          <a:xfrm>
            <a:off x="9483634" y="4833257"/>
            <a:ext cx="928681" cy="5878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3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F18D-C894-D915-FF2D-E7AF9CFC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8510E-0E1C-C39A-69DA-5BD15EB97E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4C8070EC-5CAF-C98A-3244-23B8CDBE04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04272" y="1379806"/>
            <a:ext cx="6135859" cy="460189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0C351-E17A-BFA7-2C1C-2C5421D1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77640-DFCA-B4AA-9A84-D78EE711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0C337-BB84-833E-4EBB-6634268D31DF}"/>
              </a:ext>
            </a:extLst>
          </p:cNvPr>
          <p:cNvSpPr txBox="1"/>
          <p:nvPr/>
        </p:nvSpPr>
        <p:spPr>
          <a:xfrm>
            <a:off x="8928892" y="2551837"/>
            <a:ext cx="28049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In practice, we just have </a:t>
            </a:r>
          </a:p>
          <a:p>
            <a:r>
              <a:rPr lang="en-US" dirty="0"/>
              <a:t>local information about the </a:t>
            </a:r>
          </a:p>
          <a:p>
            <a:r>
              <a:rPr lang="en-US" dirty="0"/>
              <a:t>neighborhood</a:t>
            </a:r>
          </a:p>
          <a:p>
            <a:r>
              <a:rPr lang="en-US" dirty="0"/>
              <a:t>• And naïve concatenation </a:t>
            </a:r>
          </a:p>
          <a:p>
            <a:r>
              <a:rPr lang="en-US" dirty="0"/>
              <a:t>of neighborhood </a:t>
            </a:r>
          </a:p>
          <a:p>
            <a:r>
              <a:rPr lang="en-US" dirty="0"/>
              <a:t>information doesn’t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5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20BD-C098-CA10-862C-35CF27CC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Experiment</a:t>
            </a:r>
          </a:p>
        </p:txBody>
      </p:sp>
      <p:pic>
        <p:nvPicPr>
          <p:cNvPr id="8" name="Content Placeholder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BB97A8DB-5F3B-28ED-E448-1E15258F0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5205" y="1555750"/>
            <a:ext cx="7001590" cy="48021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9B27-8A94-D078-CFA2-FEC53121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0E16E-435E-B4EA-98A4-007C350A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14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3AD391-0D75-05A3-6034-C19D3AD4E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7C83-1341-A6E8-D9AE-AE248913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pic>
        <p:nvPicPr>
          <p:cNvPr id="8" name="Content Placeholder 7" descr="Chart, radar chart&#10;&#10;Description automatically generated">
            <a:extLst>
              <a:ext uri="{FF2B5EF4-FFF2-40B4-BE49-F238E27FC236}">
                <a16:creationId xmlns:a16="http://schemas.microsoft.com/office/drawing/2014/main" id="{2EF662BA-00A7-44D6-912C-A5CCF81E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4470" y="1379806"/>
            <a:ext cx="4703060" cy="48021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32671-6E31-AD84-3CC1-F7358D12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5FD26-479E-91AA-D4F0-36A5F295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15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EA9C7A-C325-E4D2-B30E-E07BEE14D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94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7C83-1341-A6E8-D9AE-AE248913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32671-6E31-AD84-3CC1-F7358D12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5FD26-479E-91AA-D4F0-36A5F295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16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EA9C7A-C325-E4D2-B30E-E07BEE14D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Chart&#10;&#10;Description automatically generated with low confidence">
            <a:extLst>
              <a:ext uri="{FF2B5EF4-FFF2-40B4-BE49-F238E27FC236}">
                <a16:creationId xmlns:a16="http://schemas.microsoft.com/office/drawing/2014/main" id="{16A65095-23DC-FE8B-FDC7-625A16C9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642" y="1555750"/>
            <a:ext cx="9868716" cy="4802188"/>
          </a:xfrm>
        </p:spPr>
      </p:pic>
    </p:spTree>
    <p:extLst>
      <p:ext uri="{BB962C8B-B14F-4D97-AF65-F5344CB8AC3E}">
        <p14:creationId xmlns:p14="http://schemas.microsoft.com/office/powerpoint/2010/main" val="2987529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7C83-1341-A6E8-D9AE-AE248913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32671-6E31-AD84-3CC1-F7358D12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5FD26-479E-91AA-D4F0-36A5F295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17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EA9C7A-C325-E4D2-B30E-E07BEE14D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Chart&#10;&#10;Description automatically generated with low confidence">
            <a:extLst>
              <a:ext uri="{FF2B5EF4-FFF2-40B4-BE49-F238E27FC236}">
                <a16:creationId xmlns:a16="http://schemas.microsoft.com/office/drawing/2014/main" id="{16A65095-23DC-FE8B-FDC7-625A16C9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642" y="1555750"/>
            <a:ext cx="9868716" cy="48021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1EBBF-745D-09A8-4C8B-153BD7B404D9}"/>
              </a:ext>
            </a:extLst>
          </p:cNvPr>
          <p:cNvSpPr txBox="1"/>
          <p:nvPr/>
        </p:nvSpPr>
        <p:spPr>
          <a:xfrm>
            <a:off x="6654799" y="1555750"/>
            <a:ext cx="358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Inter-agent edges are bidirectional (communication edges)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B2C43A-39F2-5F7C-8D6C-22EB49623E45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4203700" y="1878916"/>
            <a:ext cx="2451099" cy="965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277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7C83-1341-A6E8-D9AE-AE248913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32671-6E31-AD84-3CC1-F7358D12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5FD26-479E-91AA-D4F0-36A5F295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18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EA9C7A-C325-E4D2-B30E-E07BEE14D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Chart&#10;&#10;Description automatically generated with low confidence">
            <a:extLst>
              <a:ext uri="{FF2B5EF4-FFF2-40B4-BE49-F238E27FC236}">
                <a16:creationId xmlns:a16="http://schemas.microsoft.com/office/drawing/2014/main" id="{16A65095-23DC-FE8B-FDC7-625A16C9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1642" y="1555750"/>
            <a:ext cx="9868716" cy="48021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1EBBF-745D-09A8-4C8B-153BD7B404D9}"/>
              </a:ext>
            </a:extLst>
          </p:cNvPr>
          <p:cNvSpPr txBox="1"/>
          <p:nvPr/>
        </p:nvSpPr>
        <p:spPr>
          <a:xfrm>
            <a:off x="6654799" y="1555750"/>
            <a:ext cx="4787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 and non-agent edges are unidirectional (sensing edges)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B2C43A-39F2-5F7C-8D6C-22EB49623E45}"/>
              </a:ext>
            </a:extLst>
          </p:cNvPr>
          <p:cNvCxnSpPr>
            <a:cxnSpLocks/>
          </p:cNvCxnSpPr>
          <p:nvPr/>
        </p:nvCxnSpPr>
        <p:spPr>
          <a:xfrm flipH="1">
            <a:off x="3822700" y="1878915"/>
            <a:ext cx="2832099" cy="1574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77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7C83-1341-A6E8-D9AE-AE248913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32671-6E31-AD84-3CC1-F7358D12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5FD26-479E-91AA-D4F0-36A5F295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19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EA9C7A-C325-E4D2-B30E-E07BEE14D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Chart&#10;&#10;Description automatically generated with low confidence">
            <a:extLst>
              <a:ext uri="{FF2B5EF4-FFF2-40B4-BE49-F238E27FC236}">
                <a16:creationId xmlns:a16="http://schemas.microsoft.com/office/drawing/2014/main" id="{16A65095-23DC-FE8B-FDC7-625A16C9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1642" y="1535246"/>
            <a:ext cx="9868716" cy="4802188"/>
          </a:xfr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ED1C022-A6B0-7DD6-F1D1-553A6CE40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238" y="1263650"/>
            <a:ext cx="4178300" cy="1143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3DB9F-631F-151B-C711-77B5CFE44C24}"/>
              </a:ext>
            </a:extLst>
          </p:cNvPr>
          <p:cNvCxnSpPr>
            <a:cxnSpLocks/>
          </p:cNvCxnSpPr>
          <p:nvPr/>
        </p:nvCxnSpPr>
        <p:spPr>
          <a:xfrm flipH="1" flipV="1">
            <a:off x="6781800" y="2406650"/>
            <a:ext cx="939800" cy="1100074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952DDC-22C8-701E-A96E-82102011CBE4}"/>
              </a:ext>
            </a:extLst>
          </p:cNvPr>
          <p:cNvCxnSpPr>
            <a:cxnSpLocks/>
          </p:cNvCxnSpPr>
          <p:nvPr/>
        </p:nvCxnSpPr>
        <p:spPr>
          <a:xfrm flipV="1">
            <a:off x="10839538" y="2278331"/>
            <a:ext cx="120562" cy="1228393"/>
          </a:xfrm>
          <a:prstGeom prst="line">
            <a:avLst/>
          </a:prstGeom>
          <a:ln>
            <a:solidFill>
              <a:schemeClr val="dk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4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DBB8-514B-04A5-2D11-D5985583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work with: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73B1A-34A3-CA3F-A27E-ACE32D84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BED5A-8405-7F34-8BF8-7A4280E5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72CCD1-A3C8-2895-E400-B021B730C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28E65C3-E344-4C04-6C8F-4A66699A7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352" y="1785874"/>
            <a:ext cx="1672590" cy="1672590"/>
          </a:xfrm>
        </p:spPr>
      </p:pic>
      <p:pic>
        <p:nvPicPr>
          <p:cNvPr id="12" name="Picture 11" descr="A picture containing human face, person, clothing, smile&#10;&#10;Description automatically generated">
            <a:extLst>
              <a:ext uri="{FF2B5EF4-FFF2-40B4-BE49-F238E27FC236}">
                <a16:creationId xmlns:a16="http://schemas.microsoft.com/office/drawing/2014/main" id="{1591C5E5-16DB-6BA4-1F45-EF82E019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49" y="1785874"/>
            <a:ext cx="1672590" cy="1672590"/>
          </a:xfrm>
          <a:prstGeom prst="rect">
            <a:avLst/>
          </a:prstGeom>
        </p:spPr>
      </p:pic>
      <p:pic>
        <p:nvPicPr>
          <p:cNvPr id="14" name="Picture 13" descr="A person wearing glasses and a suit&#10;&#10;Description automatically generated with low confidence">
            <a:extLst>
              <a:ext uri="{FF2B5EF4-FFF2-40B4-BE49-F238E27FC236}">
                <a16:creationId xmlns:a16="http://schemas.microsoft.com/office/drawing/2014/main" id="{8E0635A3-92C1-31C4-DE67-C1C0F266F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438" y="1724408"/>
            <a:ext cx="1734056" cy="1734056"/>
          </a:xfrm>
          <a:prstGeom prst="rect">
            <a:avLst/>
          </a:prstGeom>
        </p:spPr>
      </p:pic>
      <p:pic>
        <p:nvPicPr>
          <p:cNvPr id="16" name="Picture 15" descr="A person wearing glasses and a plaid shirt&#10;&#10;Description automatically generated with medium confidence">
            <a:extLst>
              <a:ext uri="{FF2B5EF4-FFF2-40B4-BE49-F238E27FC236}">
                <a16:creationId xmlns:a16="http://schemas.microsoft.com/office/drawing/2014/main" id="{3DEF77D2-0376-B820-4376-192D43476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993" y="1724408"/>
            <a:ext cx="1763520" cy="1763520"/>
          </a:xfrm>
          <a:prstGeom prst="rect">
            <a:avLst/>
          </a:prstGeom>
        </p:spPr>
      </p:pic>
      <p:pic>
        <p:nvPicPr>
          <p:cNvPr id="20" name="Picture 19" descr="A person smiling at camera&#10;&#10;Description automatically generated with low confidence">
            <a:extLst>
              <a:ext uri="{FF2B5EF4-FFF2-40B4-BE49-F238E27FC236}">
                <a16:creationId xmlns:a16="http://schemas.microsoft.com/office/drawing/2014/main" id="{168B26E0-C2CA-5474-98A6-9ADAEC5A2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1834" y="1724408"/>
            <a:ext cx="1763520" cy="17635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F48380-0832-B060-A3BF-1C17A28E4AF5}"/>
              </a:ext>
            </a:extLst>
          </p:cNvPr>
          <p:cNvSpPr txBox="1"/>
          <p:nvPr/>
        </p:nvSpPr>
        <p:spPr>
          <a:xfrm>
            <a:off x="710352" y="3629688"/>
            <a:ext cx="144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Kenneth Choi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B4BAA-DCC6-929D-17C3-AB4CEFB91C8C}"/>
              </a:ext>
            </a:extLst>
          </p:cNvPr>
          <p:cNvSpPr txBox="1"/>
          <p:nvPr/>
        </p:nvSpPr>
        <p:spPr>
          <a:xfrm>
            <a:off x="3086316" y="3629688"/>
            <a:ext cx="12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Wenqi</a:t>
            </a:r>
            <a:r>
              <a:rPr lang="en-US" dirty="0"/>
              <a:t> Ding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5DBF88-376C-9FCF-4B88-0BB7E9892D6A}"/>
              </a:ext>
            </a:extLst>
          </p:cNvPr>
          <p:cNvSpPr txBox="1"/>
          <p:nvPr/>
        </p:nvSpPr>
        <p:spPr>
          <a:xfrm>
            <a:off x="5387632" y="3629688"/>
            <a:ext cx="145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Sydney Dolan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FD28D8-1818-1C7E-DA2F-FA5DE8CCE760}"/>
              </a:ext>
            </a:extLst>
          </p:cNvPr>
          <p:cNvSpPr txBox="1"/>
          <p:nvPr/>
        </p:nvSpPr>
        <p:spPr>
          <a:xfrm>
            <a:off x="7368095" y="3629688"/>
            <a:ext cx="2367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Karthik Gopalakrishnan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BE5EEE-DA72-4FD5-0F07-58CDFF35C150}"/>
              </a:ext>
            </a:extLst>
          </p:cNvPr>
          <p:cNvSpPr txBox="1"/>
          <p:nvPr/>
        </p:nvSpPr>
        <p:spPr>
          <a:xfrm>
            <a:off x="9802082" y="362968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Hamsa</a:t>
            </a:r>
            <a:r>
              <a:rPr lang="en-US" dirty="0"/>
              <a:t> Balakrishnan</a:t>
            </a:r>
          </a:p>
        </p:txBody>
      </p:sp>
      <p:pic>
        <p:nvPicPr>
          <p:cNvPr id="27" name="Picture 26" descr="A picture containing symbol, graphics, screenshot, colorfulness&#10;&#10;Description automatically generated">
            <a:extLst>
              <a:ext uri="{FF2B5EF4-FFF2-40B4-BE49-F238E27FC236}">
                <a16:creationId xmlns:a16="http://schemas.microsoft.com/office/drawing/2014/main" id="{A9B14CDC-B442-B9FE-504F-3AB5D0A16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822" y="4547157"/>
            <a:ext cx="2162175" cy="1118250"/>
          </a:xfrm>
          <a:prstGeom prst="rect">
            <a:avLst/>
          </a:prstGeom>
        </p:spPr>
      </p:pic>
      <p:pic>
        <p:nvPicPr>
          <p:cNvPr id="29" name="Picture 28" descr="A picture containing christmas tree, christmas&#10;&#10;Description automatically generated">
            <a:extLst>
              <a:ext uri="{FF2B5EF4-FFF2-40B4-BE49-F238E27FC236}">
                <a16:creationId xmlns:a16="http://schemas.microsoft.com/office/drawing/2014/main" id="{49079890-29EE-FFB0-7610-A263ACD4E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717" y="4206904"/>
            <a:ext cx="1798756" cy="17987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85ECF9-3EE5-85CF-7369-5613467C623A}"/>
              </a:ext>
            </a:extLst>
          </p:cNvPr>
          <p:cNvSpPr txBox="1"/>
          <p:nvPr/>
        </p:nvSpPr>
        <p:spPr>
          <a:xfrm>
            <a:off x="1835890" y="5865396"/>
            <a:ext cx="85571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This research was sponsored in part by the NASA University Leadership initiative (grant #80NSSC20M0163) and the U.S. AFRL/U.S. Air Force Artificial Intelligence </a:t>
            </a:r>
          </a:p>
          <a:p>
            <a:r>
              <a:rPr lang="en-US" sz="1000" dirty="0"/>
              <a:t>Accelerator (Cooperative Agreement Number FA8750-19-2-1000). The views and conclusions contained in this document are those of the authors and should </a:t>
            </a:r>
          </a:p>
          <a:p>
            <a:r>
              <a:rPr lang="en-US" sz="1000" dirty="0"/>
              <a:t>not be interpreted as representing the official policies, either expressed or implied, of NASA, the U.S. Air Force or the U.S. Government.</a:t>
            </a:r>
          </a:p>
        </p:txBody>
      </p:sp>
    </p:spTree>
    <p:extLst>
      <p:ext uri="{BB962C8B-B14F-4D97-AF65-F5344CB8AC3E}">
        <p14:creationId xmlns:p14="http://schemas.microsoft.com/office/powerpoint/2010/main" val="1479476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7C83-1341-A6E8-D9AE-AE248913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32671-6E31-AD84-3CC1-F7358D12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5FD26-479E-91AA-D4F0-36A5F295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20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EA9C7A-C325-E4D2-B30E-E07BEE14D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&#10;&#10;Description automatically generated with low confidence">
            <a:extLst>
              <a:ext uri="{FF2B5EF4-FFF2-40B4-BE49-F238E27FC236}">
                <a16:creationId xmlns:a16="http://schemas.microsoft.com/office/drawing/2014/main" id="{5E11DD11-6C79-4045-0B4E-0A5B49CB2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206" y="1555750"/>
            <a:ext cx="9769588" cy="4802188"/>
          </a:xfrm>
        </p:spPr>
      </p:pic>
    </p:spTree>
    <p:extLst>
      <p:ext uri="{BB962C8B-B14F-4D97-AF65-F5344CB8AC3E}">
        <p14:creationId xmlns:p14="http://schemas.microsoft.com/office/powerpoint/2010/main" val="3475715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7C83-1341-A6E8-D9AE-AE248913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32671-6E31-AD84-3CC1-F7358D12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5FD26-479E-91AA-D4F0-36A5F295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21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EA9C7A-C325-E4D2-B30E-E07BEE14D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91D0DC6-5168-175B-72CD-05F921CFD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4550"/>
            <a:ext cx="10515600" cy="3789092"/>
          </a:xfrm>
        </p:spPr>
      </p:pic>
    </p:spTree>
    <p:extLst>
      <p:ext uri="{BB962C8B-B14F-4D97-AF65-F5344CB8AC3E}">
        <p14:creationId xmlns:p14="http://schemas.microsoft.com/office/powerpoint/2010/main" val="1367286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7C83-1341-A6E8-D9AE-AE248913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32671-6E31-AD84-3CC1-F7358D12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5FD26-479E-91AA-D4F0-36A5F295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22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EA9C7A-C325-E4D2-B30E-E07BEE14D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C2261EAE-A9F4-A358-A2F3-AA6AE7FB2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9483"/>
            <a:ext cx="10515600" cy="3997455"/>
          </a:xfrm>
        </p:spPr>
      </p:pic>
    </p:spTree>
    <p:extLst>
      <p:ext uri="{BB962C8B-B14F-4D97-AF65-F5344CB8AC3E}">
        <p14:creationId xmlns:p14="http://schemas.microsoft.com/office/powerpoint/2010/main" val="592644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7C83-1341-A6E8-D9AE-AE248913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32671-6E31-AD84-3CC1-F7358D12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5FD26-479E-91AA-D4F0-36A5F295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23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EA9C7A-C325-E4D2-B30E-E07BEE14D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65BB70-5652-4684-52B2-D5B002375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9483"/>
            <a:ext cx="10515600" cy="3997455"/>
          </a:xfrm>
        </p:spPr>
      </p:pic>
    </p:spTree>
    <p:extLst>
      <p:ext uri="{BB962C8B-B14F-4D97-AF65-F5344CB8AC3E}">
        <p14:creationId xmlns:p14="http://schemas.microsoft.com/office/powerpoint/2010/main" val="3917319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B772-4D62-2A73-7FCE-C6540761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Environments</a:t>
            </a:r>
          </a:p>
        </p:txBody>
      </p:sp>
      <p:pic>
        <p:nvPicPr>
          <p:cNvPr id="8" name="Content Placeholder 7" descr="A picture containing pool table, pool ball, room, gambling house&#10;&#10;Description automatically generated">
            <a:extLst>
              <a:ext uri="{FF2B5EF4-FFF2-40B4-BE49-F238E27FC236}">
                <a16:creationId xmlns:a16="http://schemas.microsoft.com/office/drawing/2014/main" id="{3915E98C-090E-E51D-ABF2-B40EAB666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5" y="1589483"/>
            <a:ext cx="2727288" cy="3031285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B6F62-6B92-6783-BAE2-67BDD287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F6959-1FCD-1C97-ADC8-25A07BAC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24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47CD9F-E4EE-E22F-8BDE-B9B45C90D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AFF9B12-2571-9150-8DF7-B8257F3B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85" y="1589483"/>
            <a:ext cx="2768732" cy="3031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08050C2-4D06-09DE-12F9-7844AE437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174" y="1589483"/>
            <a:ext cx="3038206" cy="3031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icture containing pool table, pool ball&#10;&#10;Description automatically generated">
            <a:extLst>
              <a:ext uri="{FF2B5EF4-FFF2-40B4-BE49-F238E27FC236}">
                <a16:creationId xmlns:a16="http://schemas.microsoft.com/office/drawing/2014/main" id="{CEBDBA26-2625-CB22-0732-FD7D337CD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737" y="1589483"/>
            <a:ext cx="3095101" cy="3031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46CEA3-0E0A-4E72-FAA3-EE0220B56C91}"/>
              </a:ext>
            </a:extLst>
          </p:cNvPr>
          <p:cNvSpPr txBox="1"/>
          <p:nvPr/>
        </p:nvSpPr>
        <p:spPr>
          <a:xfrm>
            <a:off x="838200" y="4726924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5C9BD-2064-EC68-7F51-08AADA658AF6}"/>
              </a:ext>
            </a:extLst>
          </p:cNvPr>
          <p:cNvSpPr txBox="1"/>
          <p:nvPr/>
        </p:nvSpPr>
        <p:spPr>
          <a:xfrm>
            <a:off x="3775063" y="4702540"/>
            <a:ext cx="105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E84045-5EDD-595E-386E-055924E9894F}"/>
              </a:ext>
            </a:extLst>
          </p:cNvPr>
          <p:cNvSpPr txBox="1"/>
          <p:nvPr/>
        </p:nvSpPr>
        <p:spPr>
          <a:xfrm>
            <a:off x="6746458" y="4702540"/>
            <a:ext cx="115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CF6984-0F17-45E6-0C30-7DAF4185F43D}"/>
              </a:ext>
            </a:extLst>
          </p:cNvPr>
          <p:cNvSpPr txBox="1"/>
          <p:nvPr/>
        </p:nvSpPr>
        <p:spPr>
          <a:xfrm>
            <a:off x="9716721" y="4726924"/>
            <a:ext cx="15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Formation</a:t>
            </a:r>
          </a:p>
        </p:txBody>
      </p:sp>
    </p:spTree>
    <p:extLst>
      <p:ext uri="{BB962C8B-B14F-4D97-AF65-F5344CB8AC3E}">
        <p14:creationId xmlns:p14="http://schemas.microsoft.com/office/powerpoint/2010/main" val="1894058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0898-6C23-9624-8C2F-9607B933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Sample complexity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2206EF79-C590-A8A6-06A5-F16BDF52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25" y="1221323"/>
            <a:ext cx="5842000" cy="43815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91449-4DFC-767C-5DC4-71E97428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E5798-58D1-27AE-23B8-84C157A7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25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D1E078-AF42-7B4A-E309-8182C66C6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E82F4C89-A06F-B83D-CE29-AFAE7671E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6" y="1255177"/>
            <a:ext cx="5842000" cy="438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89234A-E17C-0401-E0C6-C86EB8DE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728365"/>
            <a:ext cx="10121900" cy="6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5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3822-16B3-75F5-471D-89099718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38" y="789837"/>
            <a:ext cx="3851366" cy="304537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Experiments: Scalability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C2A61-D2E7-A1D8-57C5-52F78E7A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3C0C3-5765-2B9A-2303-4B030406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26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46F1DB-D757-DA1E-283B-BA2C85CD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360A9BA8-4984-A83E-B1F4-00E67E1BF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39023"/>
              </p:ext>
            </p:extLst>
          </p:nvPr>
        </p:nvGraphicFramePr>
        <p:xfrm>
          <a:off x="4038600" y="375086"/>
          <a:ext cx="6985074" cy="586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068">
                  <a:extLst>
                    <a:ext uri="{9D8B030D-6E8A-4147-A177-3AD203B41FA5}">
                      <a16:colId xmlns:a16="http://schemas.microsoft.com/office/drawing/2014/main" val="1185129215"/>
                    </a:ext>
                  </a:extLst>
                </a:gridCol>
                <a:gridCol w="3335528">
                  <a:extLst>
                    <a:ext uri="{9D8B030D-6E8A-4147-A177-3AD203B41FA5}">
                      <a16:colId xmlns:a16="http://schemas.microsoft.com/office/drawing/2014/main" val="3600962716"/>
                    </a:ext>
                  </a:extLst>
                </a:gridCol>
                <a:gridCol w="924826">
                  <a:extLst>
                    <a:ext uri="{9D8B030D-6E8A-4147-A177-3AD203B41FA5}">
                      <a16:colId xmlns:a16="http://schemas.microsoft.com/office/drawing/2014/main" val="3450504220"/>
                    </a:ext>
                  </a:extLst>
                </a:gridCol>
                <a:gridCol w="908311">
                  <a:extLst>
                    <a:ext uri="{9D8B030D-6E8A-4147-A177-3AD203B41FA5}">
                      <a16:colId xmlns:a16="http://schemas.microsoft.com/office/drawing/2014/main" val="778948080"/>
                    </a:ext>
                  </a:extLst>
                </a:gridCol>
                <a:gridCol w="941341">
                  <a:extLst>
                    <a:ext uri="{9D8B030D-6E8A-4147-A177-3AD203B41FA5}">
                      <a16:colId xmlns:a16="http://schemas.microsoft.com/office/drawing/2014/main" val="10570936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Georgia" panose="02040502050405020303" pitchFamily="18" charset="0"/>
                        </a:rPr>
                        <a:t>n</a:t>
                      </a:r>
                      <a:r>
                        <a:rPr lang="en-US" dirty="0"/>
                        <a:t>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Georgia" panose="02040502050405020303" pitchFamily="18" charset="0"/>
                        </a:rPr>
                        <a:t>n</a:t>
                      </a:r>
                      <a:r>
                        <a:rPr lang="en-US" dirty="0"/>
                        <a:t>=7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Georgia" panose="02040502050405020303" pitchFamily="18" charset="0"/>
                        </a:rPr>
                        <a:t>n</a:t>
                      </a:r>
                      <a:r>
                        <a:rPr lang="en-US" dirty="0"/>
                        <a:t>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723643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Georgia" panose="02040502050405020303" pitchFamily="18" charset="0"/>
                        </a:rPr>
                        <a:t>m</a:t>
                      </a:r>
                      <a:r>
                        <a:rPr lang="en-US" b="1" dirty="0"/>
                        <a:t>=3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Reward/agent </a:t>
                      </a:r>
                      <a:r>
                        <a:rPr lang="en-IN" sz="18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62.87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54945"/>
                  </a:ext>
                </a:extLst>
              </a:tr>
              <a:tr h="17585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completion time </a:t>
                      </a:r>
                      <a:r>
                        <a:rPr lang="en-IN" sz="18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4667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#collisions/agent 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533396"/>
                  </a:ext>
                </a:extLst>
              </a:tr>
              <a:tr h="15867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Completion rate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61075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>
                          <a:latin typeface="Georgia" panose="02040502050405020303" pitchFamily="18" charset="0"/>
                        </a:rPr>
                        <a:t>m</a:t>
                      </a:r>
                      <a:r>
                        <a:rPr lang="en-US" b="1" dirty="0"/>
                        <a:t>=7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Reward/agent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61.16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62.23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61.32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355588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completion time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8053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#collisions/agent 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9611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Completion rate 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142429"/>
                  </a:ext>
                </a:extLst>
              </a:tr>
              <a:tr h="16497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>
                          <a:latin typeface="Georgia" panose="02040502050405020303" pitchFamily="18" charset="0"/>
                        </a:rPr>
                        <a:t>m</a:t>
                      </a:r>
                      <a:r>
                        <a:rPr lang="en-US" b="1" dirty="0"/>
                        <a:t>=10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Reward/agent 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58.59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58.23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58.67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85903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completion time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149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#collisions/agent 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0.95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0.87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5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Completion rate 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99%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35880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>
                          <a:latin typeface="Georgia" panose="02040502050405020303" pitchFamily="18" charset="0"/>
                        </a:rPr>
                        <a:t>m</a:t>
                      </a:r>
                      <a:r>
                        <a:rPr lang="en-US" b="1" dirty="0"/>
                        <a:t>=15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C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Reward/agent 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53.19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53.46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54.21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39174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completion time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0883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#collisions/agent 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453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Completion rate 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50114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DE09F2-21BD-55DC-99FC-5AB2B250E639}"/>
              </a:ext>
            </a:extLst>
          </p:cNvPr>
          <p:cNvCxnSpPr>
            <a:cxnSpLocks/>
          </p:cNvCxnSpPr>
          <p:nvPr/>
        </p:nvCxnSpPr>
        <p:spPr>
          <a:xfrm>
            <a:off x="4038601" y="385134"/>
            <a:ext cx="3203041" cy="3373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537F4F-476E-D831-20F7-25E4C6B3E90D}"/>
              </a:ext>
            </a:extLst>
          </p:cNvPr>
          <p:cNvSpPr txBox="1"/>
          <p:nvPr/>
        </p:nvSpPr>
        <p:spPr>
          <a:xfrm>
            <a:off x="6769044" y="363184"/>
            <a:ext cx="94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26A82-CFD1-DD7F-32C6-9B22424C9319}"/>
              </a:ext>
            </a:extLst>
          </p:cNvPr>
          <p:cNvSpPr txBox="1"/>
          <p:nvPr/>
        </p:nvSpPr>
        <p:spPr>
          <a:xfrm>
            <a:off x="3885806" y="394588"/>
            <a:ext cx="108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CC497-AD42-7E34-8C1C-ACC5A55D1987}"/>
              </a:ext>
            </a:extLst>
          </p:cNvPr>
          <p:cNvSpPr txBox="1"/>
          <p:nvPr/>
        </p:nvSpPr>
        <p:spPr>
          <a:xfrm>
            <a:off x="914400" y="2495006"/>
            <a:ext cx="1820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0" i="0" kern="1200" dirty="0">
                <a:solidFill>
                  <a:srgbClr val="92D050"/>
                </a:solidFill>
                <a:effectLst/>
                <a:latin typeface="+mn-lt"/>
                <a:ea typeface="+mn-ea"/>
                <a:cs typeface="+mn-cs"/>
              </a:rPr>
              <a:t>↑</a:t>
            </a:r>
            <a:r>
              <a:rPr lang="en-IN" b="1" dirty="0">
                <a:solidFill>
                  <a:srgbClr val="92D050"/>
                </a:solidFill>
              </a:rPr>
              <a:t> - higher better</a:t>
            </a:r>
            <a:endParaRPr lang="en-IN" sz="1800" b="1" i="0" kern="1200" dirty="0">
              <a:solidFill>
                <a:srgbClr val="92D05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800" b="1" i="0" kern="1200" dirty="0">
                <a:solidFill>
                  <a:srgbClr val="92D050"/>
                </a:solidFill>
                <a:effectLst/>
                <a:latin typeface="+mn-lt"/>
                <a:ea typeface="+mn-ea"/>
                <a:cs typeface="+mn-cs"/>
              </a:rPr>
              <a:t>↓ - lower better</a:t>
            </a:r>
          </a:p>
        </p:txBody>
      </p:sp>
    </p:spTree>
    <p:extLst>
      <p:ext uri="{BB962C8B-B14F-4D97-AF65-F5344CB8AC3E}">
        <p14:creationId xmlns:p14="http://schemas.microsoft.com/office/powerpoint/2010/main" val="771056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665D-196C-A78C-B8D6-33EA2FC2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Other environments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F120D-720F-D6AB-308F-AB4AC9031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67C68-CC97-70A3-12BF-77AC8520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27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D94BEB-8AAA-F80E-9925-273FFCA5C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E2BF1B5-4FFA-6B04-AFBB-113749422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919004"/>
              </p:ext>
            </p:extLst>
          </p:nvPr>
        </p:nvGraphicFramePr>
        <p:xfrm>
          <a:off x="1980745" y="1379806"/>
          <a:ext cx="8883660" cy="46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42">
                  <a:extLst>
                    <a:ext uri="{9D8B030D-6E8A-4147-A177-3AD203B41FA5}">
                      <a16:colId xmlns:a16="http://schemas.microsoft.com/office/drawing/2014/main" val="1185129215"/>
                    </a:ext>
                  </a:extLst>
                </a:gridCol>
                <a:gridCol w="636905">
                  <a:extLst>
                    <a:ext uri="{9D8B030D-6E8A-4147-A177-3AD203B41FA5}">
                      <a16:colId xmlns:a16="http://schemas.microsoft.com/office/drawing/2014/main" val="1922340503"/>
                    </a:ext>
                  </a:extLst>
                </a:gridCol>
                <a:gridCol w="3335528">
                  <a:extLst>
                    <a:ext uri="{9D8B030D-6E8A-4147-A177-3AD203B41FA5}">
                      <a16:colId xmlns:a16="http://schemas.microsoft.com/office/drawing/2014/main" val="3600962716"/>
                    </a:ext>
                  </a:extLst>
                </a:gridCol>
                <a:gridCol w="1402716">
                  <a:extLst>
                    <a:ext uri="{9D8B030D-6E8A-4147-A177-3AD203B41FA5}">
                      <a16:colId xmlns:a16="http://schemas.microsoft.com/office/drawing/2014/main" val="3450504220"/>
                    </a:ext>
                  </a:extLst>
                </a:gridCol>
                <a:gridCol w="1593669">
                  <a:extLst>
                    <a:ext uri="{9D8B030D-6E8A-4147-A177-3AD203B41FA5}">
                      <a16:colId xmlns:a16="http://schemas.microsoft.com/office/drawing/2014/main" val="778948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Georgia" panose="02040502050405020303" pitchFamily="18" charset="0"/>
                        </a:rPr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RMAPPO (global info)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InforMARL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(local info)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723643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Coverage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m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=3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completion time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654945"/>
                  </a:ext>
                </a:extLst>
              </a:tr>
              <a:tr h="17585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Completion rate 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4667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m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=7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completion time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0.42</a:t>
                      </a:r>
                    </a:p>
                  </a:txBody>
                  <a:tcP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0.43</a:t>
                      </a:r>
                    </a:p>
                  </a:txBody>
                  <a:tcP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25533396"/>
                  </a:ext>
                </a:extLst>
              </a:tr>
              <a:tr h="15867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Completion rate 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61075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Formation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m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=3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completion time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355588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Completion rate 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8053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m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=7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completion time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0.47</a:t>
                      </a:r>
                    </a:p>
                  </a:txBody>
                  <a:tcP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0.43</a:t>
                      </a:r>
                    </a:p>
                  </a:txBody>
                  <a:tcP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289611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Completion rate 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142429"/>
                  </a:ext>
                </a:extLst>
              </a:tr>
              <a:tr h="16497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m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=3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completion time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85903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Completion rate 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149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m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=7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Avg. completion time </a:t>
                      </a:r>
                      <a:r>
                        <a:rPr lang="en-IN" sz="1600" b="1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endParaRPr lang="en-US" sz="1600" b="1" dirty="0"/>
                    </a:p>
                  </a:txBody>
                  <a:tcP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0.38</a:t>
                      </a:r>
                    </a:p>
                  </a:txBody>
                  <a:tcP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0.36</a:t>
                      </a:r>
                    </a:p>
                  </a:txBody>
                  <a:tcP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5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Completion rate </a:t>
                      </a:r>
                      <a:r>
                        <a:rPr lang="en-IN" sz="1600" b="0" i="0" kern="1200" dirty="0">
                          <a:solidFill>
                            <a:srgbClr val="92D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100%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35880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B36487D-3271-8DFE-FC6B-22120FDC0B9B}"/>
              </a:ext>
            </a:extLst>
          </p:cNvPr>
          <p:cNvSpPr txBox="1"/>
          <p:nvPr/>
        </p:nvSpPr>
        <p:spPr>
          <a:xfrm>
            <a:off x="104503" y="3429000"/>
            <a:ext cx="1820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0" i="0" kern="1200" dirty="0">
                <a:solidFill>
                  <a:srgbClr val="92D050"/>
                </a:solidFill>
                <a:effectLst/>
                <a:latin typeface="+mn-lt"/>
                <a:ea typeface="+mn-ea"/>
                <a:cs typeface="+mn-cs"/>
              </a:rPr>
              <a:t>↑</a:t>
            </a:r>
            <a:r>
              <a:rPr lang="en-IN" b="1" dirty="0">
                <a:solidFill>
                  <a:srgbClr val="92D050"/>
                </a:solidFill>
              </a:rPr>
              <a:t> - higher better</a:t>
            </a:r>
            <a:endParaRPr lang="en-IN" sz="1800" b="1" i="0" kern="1200" dirty="0">
              <a:solidFill>
                <a:srgbClr val="92D050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800" b="1" i="0" kern="1200" dirty="0">
                <a:solidFill>
                  <a:srgbClr val="92D050"/>
                </a:solidFill>
                <a:effectLst/>
                <a:latin typeface="+mn-lt"/>
                <a:ea typeface="+mn-ea"/>
                <a:cs typeface="+mn-cs"/>
              </a:rPr>
              <a:t>↓ - lower better</a:t>
            </a:r>
          </a:p>
        </p:txBody>
      </p:sp>
    </p:spTree>
    <p:extLst>
      <p:ext uri="{BB962C8B-B14F-4D97-AF65-F5344CB8AC3E}">
        <p14:creationId xmlns:p14="http://schemas.microsoft.com/office/powerpoint/2010/main" val="83555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EC93-C786-F027-D461-7EA80B337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Sensing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9689-3556-5EB3-0619-1932D07A28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Vary the sensing radius for </a:t>
            </a:r>
            <a:r>
              <a:rPr lang="en-US" dirty="0" err="1"/>
              <a:t>InforMARL</a:t>
            </a:r>
            <a:endParaRPr lang="en-US" dirty="0"/>
          </a:p>
          <a:p>
            <a:r>
              <a:rPr lang="en-US" dirty="0"/>
              <a:t>Diminishing returns in performance from increasing sensing radius</a:t>
            </a:r>
          </a:p>
          <a:p>
            <a:endParaRPr lang="en-US" dirty="0"/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AD08C006-878B-0E14-0FE4-21A1BF543D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485900"/>
            <a:ext cx="5181600" cy="38862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ED779-B5D5-482D-B16C-9DF62C74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84CFA-121C-5F9B-8786-DAAA1668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80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0273-AC36-D47C-DAAD-58958E71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D0494-4335-EB53-52E1-458C5A37C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InforMARL</a:t>
            </a:r>
            <a:r>
              <a:rPr lang="en-US" dirty="0"/>
              <a:t> uses a graph neural network (GNN)-based architecture for </a:t>
            </a:r>
            <a:r>
              <a:rPr lang="en-US" b="1" dirty="0"/>
              <a:t>scalable</a:t>
            </a:r>
            <a:r>
              <a:rPr lang="en-US" dirty="0"/>
              <a:t> multi-agent RL in a </a:t>
            </a:r>
            <a:r>
              <a:rPr lang="en-US" b="1" dirty="0"/>
              <a:t>decentralized </a:t>
            </a:r>
            <a:r>
              <a:rPr lang="en-US" dirty="0"/>
              <a:t>fashion.</a:t>
            </a:r>
          </a:p>
          <a:p>
            <a:r>
              <a:rPr lang="en-US" dirty="0" err="1"/>
              <a:t>InforMARL</a:t>
            </a:r>
            <a:r>
              <a:rPr lang="en-US" dirty="0"/>
              <a:t> is </a:t>
            </a:r>
            <a:r>
              <a:rPr lang="en-US" b="1" dirty="0"/>
              <a:t>transferable</a:t>
            </a:r>
            <a:r>
              <a:rPr lang="en-US" dirty="0"/>
              <a:t> to scenarios with a different number of entities in the environment than what it was trained on.</a:t>
            </a:r>
          </a:p>
          <a:p>
            <a:r>
              <a:rPr lang="en-US" dirty="0" err="1"/>
              <a:t>InforMARL</a:t>
            </a:r>
            <a:r>
              <a:rPr lang="en-US" dirty="0"/>
              <a:t> has </a:t>
            </a:r>
            <a:r>
              <a:rPr lang="en-US" b="1" dirty="0"/>
              <a:t>better sample complexity </a:t>
            </a:r>
            <a:r>
              <a:rPr lang="en-US" dirty="0"/>
              <a:t>than most other standard MARL algorithms with global observations</a:t>
            </a:r>
          </a:p>
          <a:p>
            <a:r>
              <a:rPr lang="en-US" dirty="0"/>
              <a:t>Add strict safety constraints for guaranteeing no collisions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720BD-4FB9-80C9-BB04-9F2CD145F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04FF9-4FF2-4C83-932B-04F35C4B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29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FE6CB8-4FAC-3169-141F-A3F58CB94C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2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4CAB-C5C8-378D-675F-0AD0078DF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and Motivation</a:t>
            </a:r>
          </a:p>
        </p:txBody>
      </p:sp>
      <p:pic>
        <p:nvPicPr>
          <p:cNvPr id="8" name="Content Placeholder 7" descr="A picture containing rock, outdoor, mountain, stone&#10;&#10;Description automatically generated">
            <a:extLst>
              <a:ext uri="{FF2B5EF4-FFF2-40B4-BE49-F238E27FC236}">
                <a16:creationId xmlns:a16="http://schemas.microsoft.com/office/drawing/2014/main" id="{C84D1C8A-C6EB-B71C-4862-E2920E1C5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391" y="4023531"/>
            <a:ext cx="3668509" cy="18056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BCADC-1EB1-C6D7-5CCC-5F5BFAA5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AF066-061F-E4BE-2B38-486AF26C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9E313B-503C-F591-3521-5D650F0E2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helicopter flying over the ocean&#10;&#10;Description automatically generated with medium confidence">
            <a:extLst>
              <a:ext uri="{FF2B5EF4-FFF2-40B4-BE49-F238E27FC236}">
                <a16:creationId xmlns:a16="http://schemas.microsoft.com/office/drawing/2014/main" id="{9B81E6FC-4B1D-E9F3-E869-D96F4730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05" y="1633099"/>
            <a:ext cx="2878795" cy="2077530"/>
          </a:xfrm>
          <a:prstGeom prst="rect">
            <a:avLst/>
          </a:prstGeom>
        </p:spPr>
      </p:pic>
      <p:pic>
        <p:nvPicPr>
          <p:cNvPr id="7" name="Picture 6" descr="A picture containing outdoor, mountain, ground, tree&#10;&#10;Description automatically generated">
            <a:extLst>
              <a:ext uri="{FF2B5EF4-FFF2-40B4-BE49-F238E27FC236}">
                <a16:creationId xmlns:a16="http://schemas.microsoft.com/office/drawing/2014/main" id="{15A14E02-6C52-5D6D-B59A-92F18319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51" y="1570015"/>
            <a:ext cx="3462550" cy="2077530"/>
          </a:xfrm>
          <a:prstGeom prst="rect">
            <a:avLst/>
          </a:prstGeom>
        </p:spPr>
      </p:pic>
      <p:pic>
        <p:nvPicPr>
          <p:cNvPr id="11" name="Picture 10" descr="A group of drones flying over a rocky cliff&#10;&#10;Description automatically generated with low confidence">
            <a:extLst>
              <a:ext uri="{FF2B5EF4-FFF2-40B4-BE49-F238E27FC236}">
                <a16:creationId xmlns:a16="http://schemas.microsoft.com/office/drawing/2014/main" id="{B02C289C-5683-0AB8-4BD8-3D8DA5CC9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01464"/>
            <a:ext cx="2780212" cy="184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65E8-6E6B-E882-4F32-CAE8620F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263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03803-AE0F-43F4-7491-F976AF812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Questions we couldn’t get to?</a:t>
            </a:r>
          </a:p>
          <a:p>
            <a:pPr algn="ctr"/>
            <a:r>
              <a:rPr lang="en-US" dirty="0"/>
              <a:t>Ideas to collaborate?</a:t>
            </a:r>
          </a:p>
          <a:p>
            <a:pPr algn="ctr"/>
            <a:r>
              <a:rPr lang="en-US" dirty="0"/>
              <a:t>Drop me an email at </a:t>
            </a:r>
            <a:r>
              <a:rPr lang="en-US" dirty="0" err="1"/>
              <a:t>sidnayak@mit.edu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02F88-081C-BFCA-41A1-8D36263B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B0AF7-5967-D5DC-90F2-6E95AA49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6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9C5E-C3B6-E0C4-B371-F8428749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34816-67A1-4EDB-46CE-FC7BACB0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2492D-00E5-5AEF-1D54-DD71903D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4087C-CD3E-67DC-B051-8A73B19DBA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C397F23-5674-A4B8-6C71-0CEA36849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8" y="2377414"/>
            <a:ext cx="7477003" cy="271646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D71B74-7D0F-A67C-3636-68CFFF261E5C}"/>
              </a:ext>
            </a:extLst>
          </p:cNvPr>
          <p:cNvSpPr txBox="1"/>
          <p:nvPr/>
        </p:nvSpPr>
        <p:spPr>
          <a:xfrm>
            <a:off x="3857822" y="1709972"/>
            <a:ext cx="447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Features Expected from MARL Algorithms</a:t>
            </a:r>
          </a:p>
        </p:txBody>
      </p:sp>
    </p:spTree>
    <p:extLst>
      <p:ext uri="{BB962C8B-B14F-4D97-AF65-F5344CB8AC3E}">
        <p14:creationId xmlns:p14="http://schemas.microsoft.com/office/powerpoint/2010/main" val="51273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B2B4-0E26-7CBF-AE1F-34DED42E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Scalability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D317DD-8CDC-7DED-A1D2-632819763A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7552" y="1976304"/>
            <a:ext cx="3560064" cy="392007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611DC-409A-8DE8-F3AB-D7BE589954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MARL algorithms should work in scenarios with a large number of agents</a:t>
            </a:r>
          </a:p>
          <a:p>
            <a:r>
              <a:rPr lang="en-US" dirty="0"/>
              <a:t>Preferably be agnostic to number of agents in the environment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3E7D4-8EB1-505C-FB3A-2E452267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32927-D994-F9DC-552B-1D5DCCF6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0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D245-5F6A-9600-E384-20B367CB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Decentralized Execution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88F36C-C322-E247-CCB4-AA146DD1A9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9426" y="1974627"/>
            <a:ext cx="3563113" cy="39234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86F23-B313-FB65-24A6-91A220E53C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Each agent should be able to take decisions for itself</a:t>
            </a:r>
          </a:p>
          <a:p>
            <a:r>
              <a:rPr lang="en-US" dirty="0"/>
              <a:t>Should not depend on a centralized controller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46454-E60C-BE63-B811-68EE5134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C4D8C-6CDF-D403-BE3F-04FD2662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20B0-AFDE-9748-E149-5D32FA2C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Training Time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6CB33D-2E53-C879-BE56-7E139E580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0290" y="2113565"/>
            <a:ext cx="3364956" cy="381865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2DE3D-0A69-CF65-C410-237DACAA5E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MARL algorithms need a lot of training samples because of various issues like non-stationarity, partial observability, etc.</a:t>
            </a:r>
          </a:p>
          <a:p>
            <a:r>
              <a:rPr lang="en-US" dirty="0"/>
              <a:t>The amount of training required increases as the environment complexity increases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8293F-A5F7-5C3F-2A96-59997777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13BC2-BD37-DF30-69C4-BC822C4A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9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3E36-2B8E-3F09-AB60-755E8C3E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Prior Approaches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9C4C8E-871E-B1B6-622D-187548D5F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200" y="1772163"/>
            <a:ext cx="5008042" cy="40277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B31E6-2655-BE91-99B8-B9A924DD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8B4EA-2985-D17A-0309-E030AAE4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564F35-1859-BB1B-4180-D447E400CB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4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3E36-2B8E-3F09-AB60-755E8C3E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Prior Approaches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B31E6-2655-BE91-99B8-B9A924DD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InforMARL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B77B3E-C6F4-CB9A-EFC3-3B172636B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00" y="1772160"/>
            <a:ext cx="5434259" cy="40277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8B4EA-2985-D17A-0309-E030AAE4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0AD7E-1A1A-CD4A-AD6E-E47285908FB1}" type="slidenum">
              <a:rPr lang="en-US" smtClean="0"/>
              <a:t>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564F35-1859-BB1B-4180-D447E400CB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02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82632</TotalTime>
  <Words>780</Words>
  <Application>Microsoft Macintosh PowerPoint</Application>
  <PresentationFormat>Widescreen</PresentationFormat>
  <Paragraphs>263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Courier New</vt:lpstr>
      <vt:lpstr>Georgia</vt:lpstr>
      <vt:lpstr>Helvetica</vt:lpstr>
      <vt:lpstr>1_Office Theme</vt:lpstr>
      <vt:lpstr>InforMARL: Scalable Multi-Agent Reinforcement Learning through Intelligent Information Aggregation</vt:lpstr>
      <vt:lpstr>Joint work with:</vt:lpstr>
      <vt:lpstr>Background and Motivation</vt:lpstr>
      <vt:lpstr>Background and Motivation</vt:lpstr>
      <vt:lpstr>Motivation: Scalability</vt:lpstr>
      <vt:lpstr>Motivation: Decentralized Execution</vt:lpstr>
      <vt:lpstr>Motivation: Training Time</vt:lpstr>
      <vt:lpstr>Motivation: Prior Approaches</vt:lpstr>
      <vt:lpstr>Motivation: Prior Approaches</vt:lpstr>
      <vt:lpstr>Motivation: Prior Approaches</vt:lpstr>
      <vt:lpstr>Motivation: Prior Approaches</vt:lpstr>
      <vt:lpstr>Motivating Experiment</vt:lpstr>
      <vt:lpstr>Motivating Experiment</vt:lpstr>
      <vt:lpstr>Motivating Experiment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Experiments: Environments</vt:lpstr>
      <vt:lpstr>Experiments: Sample complexity</vt:lpstr>
      <vt:lpstr>Experiments: Scalability</vt:lpstr>
      <vt:lpstr>Experiments: Other environments</vt:lpstr>
      <vt:lpstr>Effect of Sensing Radius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Qin</dc:creator>
  <cp:lastModifiedBy>Siddharth Nayak</cp:lastModifiedBy>
  <cp:revision>38</cp:revision>
  <cp:lastPrinted>2022-09-27T14:24:24Z</cp:lastPrinted>
  <dcterms:created xsi:type="dcterms:W3CDTF">2022-09-19T18:24:54Z</dcterms:created>
  <dcterms:modified xsi:type="dcterms:W3CDTF">2023-07-06T23:20:15Z</dcterms:modified>
</cp:coreProperties>
</file>